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6"/>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97" r:id="rId16"/>
    <p:sldId id="5595" r:id="rId17"/>
    <p:sldId id="5601" r:id="rId18"/>
    <p:sldId id="5602" r:id="rId19"/>
    <p:sldId id="5603" r:id="rId20"/>
    <p:sldId id="5604" r:id="rId21"/>
    <p:sldId id="5596" r:id="rId22"/>
    <p:sldId id="5576" r:id="rId23"/>
    <p:sldId id="5577" r:id="rId24"/>
    <p:sldId id="5579" r:id="rId25"/>
    <p:sldId id="5580" r:id="rId26"/>
    <p:sldId id="5569" r:id="rId27"/>
    <p:sldId id="5583" r:id="rId28"/>
    <p:sldId id="5657" r:id="rId29"/>
    <p:sldId id="5570" r:id="rId30"/>
    <p:sldId id="5588" r:id="rId31"/>
    <p:sldId id="5590" r:id="rId32"/>
    <p:sldId id="5591" r:id="rId33"/>
    <p:sldId id="5592" r:id="rId34"/>
    <p:sldId id="5593" r:id="rId35"/>
    <p:sldId id="5598" r:id="rId36"/>
    <p:sldId id="5599" r:id="rId37"/>
    <p:sldId id="5651" r:id="rId38"/>
    <p:sldId id="5581" r:id="rId39"/>
    <p:sldId id="5600" r:id="rId40"/>
    <p:sldId id="5606" r:id="rId41"/>
    <p:sldId id="5608" r:id="rId42"/>
    <p:sldId id="5609" r:id="rId43"/>
    <p:sldId id="5610" r:id="rId44"/>
    <p:sldId id="5641" r:id="rId45"/>
    <p:sldId id="5644" r:id="rId46"/>
    <p:sldId id="5645" r:id="rId47"/>
    <p:sldId id="5646" r:id="rId48"/>
    <p:sldId id="5647" r:id="rId49"/>
    <p:sldId id="5612" r:id="rId50"/>
    <p:sldId id="5652" r:id="rId51"/>
    <p:sldId id="5654" r:id="rId52"/>
    <p:sldId id="5653" r:id="rId53"/>
    <p:sldId id="5655" r:id="rId54"/>
    <p:sldId id="5656" r:id="rId55"/>
    <p:sldId id="5648" r:id="rId56"/>
    <p:sldId id="5639" r:id="rId57"/>
    <p:sldId id="5614" r:id="rId58"/>
    <p:sldId id="5615" r:id="rId59"/>
    <p:sldId id="5616" r:id="rId60"/>
    <p:sldId id="5613" r:id="rId61"/>
    <p:sldId id="5611" r:id="rId62"/>
    <p:sldId id="5617" r:id="rId63"/>
    <p:sldId id="5618" r:id="rId64"/>
    <p:sldId id="5620" r:id="rId65"/>
    <p:sldId id="5619" r:id="rId66"/>
    <p:sldId id="5621" r:id="rId67"/>
    <p:sldId id="5622" r:id="rId68"/>
    <p:sldId id="5624" r:id="rId69"/>
    <p:sldId id="5625" r:id="rId70"/>
    <p:sldId id="5626" r:id="rId71"/>
    <p:sldId id="5627" r:id="rId72"/>
    <p:sldId id="5629" r:id="rId73"/>
    <p:sldId id="5628" r:id="rId74"/>
    <p:sldId id="5649" r:id="rId75"/>
    <p:sldId id="5630" r:id="rId76"/>
    <p:sldId id="5650" r:id="rId77"/>
    <p:sldId id="5640" r:id="rId78"/>
    <p:sldId id="5633" r:id="rId79"/>
    <p:sldId id="5634" r:id="rId80"/>
    <p:sldId id="5635" r:id="rId81"/>
    <p:sldId id="5636" r:id="rId82"/>
    <p:sldId id="5637" r:id="rId83"/>
    <p:sldId id="5638" r:id="rId84"/>
    <p:sldId id="563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97"/>
            <p14:sldId id="5595"/>
            <p14:sldId id="5601"/>
            <p14:sldId id="5602"/>
            <p14:sldId id="5603"/>
            <p14:sldId id="5604"/>
            <p14:sldId id="5596"/>
            <p14:sldId id="5576"/>
            <p14:sldId id="5577"/>
            <p14:sldId id="5579"/>
            <p14:sldId id="5580"/>
            <p14:sldId id="5569"/>
            <p14:sldId id="5583"/>
            <p14:sldId id="5657"/>
            <p14:sldId id="5570"/>
            <p14:sldId id="5588"/>
            <p14:sldId id="5590"/>
            <p14:sldId id="5591"/>
            <p14:sldId id="5592"/>
            <p14:sldId id="5593"/>
            <p14:sldId id="5598"/>
            <p14:sldId id="5599"/>
            <p14:sldId id="5651"/>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483"/>
  </p:normalViewPr>
  <p:slideViewPr>
    <p:cSldViewPr snapToGrid="0">
      <p:cViewPr varScale="1">
        <p:scale>
          <a:sx n="97" d="100"/>
          <a:sy n="97" d="100"/>
        </p:scale>
        <p:origin x="696" y="200"/>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1</a:t>
            </a:fld>
            <a:endParaRPr lang="en-US"/>
          </a:p>
        </p:txBody>
      </p:sp>
    </p:spTree>
    <p:extLst>
      <p:ext uri="{BB962C8B-B14F-4D97-AF65-F5344CB8AC3E}">
        <p14:creationId xmlns:p14="http://schemas.microsoft.com/office/powerpoint/2010/main" val="260634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a:t>
            </a:fld>
            <a:endParaRPr lang="en-US"/>
          </a:p>
        </p:txBody>
      </p:sp>
    </p:spTree>
    <p:extLst>
      <p:ext uri="{BB962C8B-B14F-4D97-AF65-F5344CB8AC3E}">
        <p14:creationId xmlns:p14="http://schemas.microsoft.com/office/powerpoint/2010/main" val="158664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31</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33</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49</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51</a:t>
            </a:fld>
            <a:endParaRPr lang="en-US"/>
          </a:p>
        </p:txBody>
      </p:sp>
    </p:spTree>
    <p:extLst>
      <p:ext uri="{BB962C8B-B14F-4D97-AF65-F5344CB8AC3E}">
        <p14:creationId xmlns:p14="http://schemas.microsoft.com/office/powerpoint/2010/main" val="864707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81</a:t>
            </a:fld>
            <a:endParaRPr lang="en-US"/>
          </a:p>
        </p:txBody>
      </p:sp>
    </p:spTree>
    <p:extLst>
      <p:ext uri="{BB962C8B-B14F-4D97-AF65-F5344CB8AC3E}">
        <p14:creationId xmlns:p14="http://schemas.microsoft.com/office/powerpoint/2010/main" val="336518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publichealth.jhu.edu/johns-hopkins-biostatistics-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3"/>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4"/>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Technology</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2419317"/>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 use R, </a:t>
            </a:r>
            <a:r>
              <a:rPr lang="en-US" sz="2266" dirty="0" err="1">
                <a:solidFill>
                  <a:srgbClr val="002D72"/>
                </a:solidFill>
                <a:latin typeface="Proxima Nova"/>
              </a:rPr>
              <a:t>Rstudio</a:t>
            </a:r>
            <a:r>
              <a:rPr lang="en-US" sz="2266" dirty="0">
                <a:solidFill>
                  <a:srgbClr val="002D72"/>
                </a:solidFill>
                <a:latin typeface="Proxima Nova"/>
              </a:rPr>
              <a:t>, and </a:t>
            </a:r>
            <a:r>
              <a:rPr lang="en-US" sz="2266" dirty="0" err="1">
                <a:solidFill>
                  <a:srgbClr val="002D72"/>
                </a:solidFill>
                <a:latin typeface="Proxima Nova"/>
              </a:rPr>
              <a:t>Tidyverse</a:t>
            </a:r>
            <a:r>
              <a:rPr lang="en-US" sz="2266" dirty="0">
                <a:solidFill>
                  <a:srgbClr val="002D72"/>
                </a:solidFill>
                <a:latin typeface="Proxima Nova"/>
              </a:rPr>
              <a:t> tools</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14</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16</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Design</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Choose sensible defaults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20</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21</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22</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667447A-BDE0-7A43-4E16-1C4724D7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D1F4-1B52-E53E-99E7-4A87537CB9ED}"/>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4507F85E-7AD2-6B1C-0872-332B573345CF}"/>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2D9D17BB-BFDB-B6F5-799B-8BA6CE04080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CDEB16A9-31BE-D1F6-C61A-AEC874353BD8}"/>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0090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a:t>
            </a:r>
            <a:r>
              <a:rPr lang="en-US" sz="2400">
                <a:solidFill>
                  <a:srgbClr val="002D72"/>
                </a:solidFill>
                <a:latin typeface="Proxima Nova"/>
              </a:rPr>
              <a:t>Hadley Wickham.</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27</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4"/>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30</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32</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34</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american_data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7" name="Picture 6" descr="A graph with different colored squares&#10;&#10;Description automatically generated">
            <a:extLst>
              <a:ext uri="{FF2B5EF4-FFF2-40B4-BE49-F238E27FC236}">
                <a16:creationId xmlns:a16="http://schemas.microsoft.com/office/drawing/2014/main" id="{5E281F11-65D8-0C21-B7D0-2499534ADE7B}"/>
              </a:ext>
            </a:extLst>
          </p:cNvPr>
          <p:cNvPicPr>
            <a:picLocks noChangeAspect="1"/>
          </p:cNvPicPr>
          <p:nvPr/>
        </p:nvPicPr>
        <p:blipFill>
          <a:blip r:embed="rId2"/>
          <a:stretch>
            <a:fillRect/>
          </a:stretch>
        </p:blipFill>
        <p:spPr>
          <a:xfrm>
            <a:off x="2479153" y="1767446"/>
            <a:ext cx="7057163" cy="4771466"/>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0" y="6488867"/>
            <a:ext cx="3219023" cy="307777"/>
          </a:xfrm>
          <a:prstGeom prst="rect">
            <a:avLst/>
          </a:prstGeom>
          <a:noFill/>
        </p:spPr>
        <p:txBody>
          <a:bodyPr wrap="none" rtlCol="0">
            <a:spAutoFit/>
          </a:bodyPr>
          <a:lstStyle/>
          <a:p>
            <a:r>
              <a:rPr lang="en-US" sz="1400" b="1"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419317"/>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Choosing what to visualize</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38</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40</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46</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384995"/>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 when this technique is used.</a:t>
            </a:r>
          </a:p>
        </p:txBody>
      </p:sp>
    </p:spTree>
    <p:extLst>
      <p:ext uri="{BB962C8B-B14F-4D97-AF65-F5344CB8AC3E}">
        <p14:creationId xmlns:p14="http://schemas.microsoft.com/office/powerpoint/2010/main" val="906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56</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59</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observe in real world data:</a:t>
            </a:r>
          </a:p>
          <a:p>
            <a:pPr marL="808232" lvl="2" indent="-175516">
              <a:lnSpc>
                <a:spcPts val="2439"/>
              </a:lnSpc>
              <a:spcBef>
                <a:spcPts val="1200"/>
              </a:spcBef>
              <a:buFont typeface="Arial"/>
              <a:buChar char="•"/>
            </a:pPr>
            <a:r>
              <a:rPr lang="en-US" sz="2400" dirty="0">
                <a:solidFill>
                  <a:srgbClr val="002D72"/>
                </a:solidFill>
                <a:latin typeface="Proxima Nova"/>
              </a:rPr>
              <a:t>patient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RCP by race/ethnicity and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63</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65</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vs.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67</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69</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71</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Not so useful!</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73</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76</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5298077" y="6504307"/>
            <a:ext cx="4538165" cy="276999"/>
          </a:xfrm>
          <a:prstGeom prst="rect">
            <a:avLst/>
          </a:prstGeom>
          <a:noFill/>
        </p:spPr>
        <p:txBody>
          <a:bodyPr wrap="none" rtlCol="0">
            <a:spAutoFit/>
          </a:bodyPr>
          <a:lstStyle/>
          <a:p>
            <a:r>
              <a:rPr lang="en-US" sz="1200" b="1" dirty="0"/>
              <a:t>Background on marginal effects: </a:t>
            </a:r>
            <a:r>
              <a:rPr lang="en-US" sz="1200" dirty="0"/>
              <a:t>https://</a:t>
            </a:r>
            <a:r>
              <a:rPr lang="en-US" sz="1200" dirty="0" err="1"/>
              <a:t>thomasleeper.com</a:t>
            </a:r>
            <a:r>
              <a:rPr lang="en-US" sz="1200" dirty="0"/>
              <a:t>/margins/</a:t>
            </a:r>
          </a:p>
        </p:txBody>
      </p:sp>
    </p:spTree>
    <p:extLst>
      <p:ext uri="{BB962C8B-B14F-4D97-AF65-F5344CB8AC3E}">
        <p14:creationId xmlns:p14="http://schemas.microsoft.com/office/powerpoint/2010/main" val="89545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Pay attention to your scales.</a:t>
            </a:r>
          </a:p>
          <a:p>
            <a:pPr marL="351032" lvl="1" indent="-175516">
              <a:lnSpc>
                <a:spcPts val="2439"/>
              </a:lnSpc>
              <a:spcBef>
                <a:spcPts val="1200"/>
              </a:spcBef>
              <a:buFont typeface="Arial"/>
              <a:buChar char="•"/>
            </a:pPr>
            <a:r>
              <a:rPr lang="en-US" sz="2400" dirty="0">
                <a:solidFill>
                  <a:srgbClr val="002D72"/>
                </a:solidFill>
                <a:latin typeface="Proxima Nova"/>
              </a:rPr>
              <a:t>Looking at data is a crucial step in the scientific process.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351032" lvl="1" indent="-175516">
              <a:lnSpc>
                <a:spcPts val="2439"/>
              </a:lnSpc>
              <a:spcBef>
                <a:spcPts val="1200"/>
              </a:spcBef>
              <a:buFont typeface="Arial"/>
              <a:buChar char="•"/>
            </a:pPr>
            <a:r>
              <a:rPr lang="en-US" sz="2400" dirty="0">
                <a:solidFill>
                  <a:srgbClr val="002D72"/>
                </a:solidFill>
                <a:latin typeface="Proxima Nova"/>
              </a:rPr>
              <a:t>Visualization isn’t just for descriptive statistics; visualize your models.</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don’t overload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4"/>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82</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2215</TotalTime>
  <Words>3734</Words>
  <Application>Microsoft Macintosh PowerPoint</Application>
  <PresentationFormat>Widescreen</PresentationFormat>
  <Paragraphs>476</Paragraphs>
  <Slides>82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lpstr>PowerPoint Presentation</vt:lpstr>
      <vt:lpstr>Coding Assistants</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358</cp:revision>
  <dcterms:created xsi:type="dcterms:W3CDTF">2023-09-28T02:01:39Z</dcterms:created>
  <dcterms:modified xsi:type="dcterms:W3CDTF">2024-11-21T18:19:17Z</dcterms:modified>
</cp:coreProperties>
</file>